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60" r:id="rId6"/>
    <p:sldId id="261" r:id="rId7"/>
    <p:sldId id="262" r:id="rId8"/>
    <p:sldId id="259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6FE3"/>
    <a:srgbClr val="9478DA"/>
  </p:clrMru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B50733-8E15-49C6-99A3-A316DC3B2231}" type="datetimeFigureOut">
              <a:rPr lang="th-TH" smtClean="0"/>
              <a:t>22/06/54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87D645-D862-4B12-B299-6589EEFBE48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7D645-D862-4B12-B299-6589EEFBE48C}" type="slidenum">
              <a:rPr lang="th-TH" smtClean="0"/>
              <a:t>1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7D645-D862-4B12-B299-6589EEFBE48C}" type="slidenum">
              <a:rPr lang="th-TH" smtClean="0"/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7D645-D862-4B12-B299-6589EEFBE48C}" type="slidenum">
              <a:rPr lang="th-TH" smtClean="0"/>
              <a:t>3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7D645-D862-4B12-B299-6589EEFBE48C}" type="slidenum">
              <a:rPr lang="th-TH" smtClean="0"/>
              <a:t>4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7D645-D862-4B12-B299-6589EEFBE48C}" type="slidenum">
              <a:rPr lang="th-TH" smtClean="0"/>
              <a:t>5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7D645-D862-4B12-B299-6589EEFBE48C}" type="slidenum">
              <a:rPr lang="th-TH" smtClean="0"/>
              <a:t>6</a:t>
            </a:fld>
            <a:endParaRPr lang="th-T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7D645-D862-4B12-B299-6589EEFBE48C}" type="slidenum">
              <a:rPr lang="th-TH" smtClean="0"/>
              <a:t>7</a:t>
            </a:fld>
            <a:endParaRPr lang="th-T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7D645-D862-4B12-B299-6589EEFBE48C}" type="slidenum">
              <a:rPr lang="th-TH" smtClean="0"/>
              <a:t>8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h-TH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9E9BF5C-6E93-4516-8EEE-A9BD8F523128}" type="datetimeFigureOut">
              <a:rPr lang="th-TH" smtClean="0"/>
              <a:pPr/>
              <a:t>22/06/54</a:t>
            </a:fld>
            <a:endParaRPr lang="th-TH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ADE41F8-DEC3-4FF0-BD7A-03FE5ED4831D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643042" y="2071678"/>
            <a:ext cx="6357982" cy="917596"/>
          </a:xfrm>
        </p:spPr>
        <p:txBody>
          <a:bodyPr>
            <a:noAutofit/>
          </a:bodyPr>
          <a:lstStyle/>
          <a:p>
            <a:pPr algn="ctr"/>
            <a:r>
              <a:rPr lang="th-TH" sz="3600" b="1" dirty="0">
                <a:latin typeface="TH Niramit AS" pitchFamily="2" charset="-34"/>
                <a:cs typeface="TH Niramit AS" pitchFamily="2" charset="-34"/>
              </a:rPr>
              <a:t>คณะโบราณคดี   มหาวิทยาลัย</a:t>
            </a:r>
            <a:r>
              <a:rPr lang="th-TH" sz="3600" b="1" dirty="0" smtClean="0">
                <a:latin typeface="TH Niramit AS" pitchFamily="2" charset="-34"/>
                <a:cs typeface="TH Niramit AS" pitchFamily="2" charset="-34"/>
              </a:rPr>
              <a:t>ศิลปากร</a:t>
            </a:r>
            <a:endParaRPr lang="th-TH" sz="360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1142976" y="2857496"/>
            <a:ext cx="7000924" cy="3357586"/>
          </a:xfrm>
        </p:spPr>
        <p:txBody>
          <a:bodyPr>
            <a:noAutofit/>
          </a:bodyPr>
          <a:lstStyle/>
          <a:p>
            <a:pPr algn="thaiDist">
              <a:buNone/>
            </a:pPr>
            <a:r>
              <a:rPr lang="th-TH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ประวัติความเป็นมา</a:t>
            </a:r>
          </a:p>
          <a:p>
            <a:pPr algn="thaiDist">
              <a:buNone/>
            </a:pP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คณะ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โบราณคดีได้ก่อตั้งขึ้นเมื่อปี พ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.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ศ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.2498 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โดยมีจุดมุ่งหมายให้เป็นคณะวิชาที่สร้างครูอาจารย์และนักโบราณคดี </a:t>
            </a:r>
            <a:endParaRPr lang="th-TH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  <a:p>
            <a:pPr algn="thaiDist">
              <a:buNone/>
            </a:pP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รวมทั้ง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เจ้าหน้าที่ที่เกี่ยวข้องกับงานโบราณคดีเพื่อปฏิบัติหน้าที่ในกองโบราณคดีของกรมศิลปากร หรืองานอื่นๆ ที่เกี่ยวข้องกับด้านโบราณคดี หลักสูตรและการเรียนการสอนในคณะโบราณคดีระยะแรกเริ่มเป็นหลักสูตรอนุปริญญา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3 </a:t>
            </a:r>
            <a:r>
              <a:rPr lang="th-TH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ปี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ที่มุ่งเน้นการสร้างนักวิชาการสาขาโบราณคดีเท่านั้น </a:t>
            </a:r>
            <a:endParaRPr lang="th-TH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  <a:p>
            <a:pPr algn="thaiDist">
              <a:buNone/>
            </a:pP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ปัจจุบัน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มีหลักสูตรที่จัดการเรียนการสอนในระดับปริญญาตรี จำนวน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7 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หลักสูตร ปริญญาโท จำนวน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12 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หลักสูตร และปริญญาเอก จำนวน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4 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หลักสูตร</a:t>
            </a:r>
          </a:p>
        </p:txBody>
      </p:sp>
      <p:pic>
        <p:nvPicPr>
          <p:cNvPr id="11" name="Picture 10" descr="header.gif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786050" y="357166"/>
            <a:ext cx="3848850" cy="16678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214414" y="857232"/>
            <a:ext cx="7215238" cy="1785951"/>
          </a:xfrm>
        </p:spPr>
        <p:txBody>
          <a:bodyPr>
            <a:noAutofit/>
          </a:bodyPr>
          <a:lstStyle/>
          <a:p>
            <a:r>
              <a:rPr lang="th-TH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ปรัชญา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“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ศึกษามนุษย์ ขุดค้นก้าวหน้า ภาษา</a:t>
            </a: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เชี่ยวชาญ </a:t>
            </a:r>
            <a:b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สืบ</a:t>
            </a:r>
            <a:r>
              <a:rPr lang="th-TH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สานศิลปวัฒนธรรม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”</a:t>
            </a:r>
            <a:endParaRPr lang="th-T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857224" y="3214686"/>
            <a:ext cx="7215238" cy="24574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endParaRPr lang="en-US" sz="3600" dirty="0"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1071538" y="3286124"/>
            <a:ext cx="7215238" cy="2428893"/>
          </a:xfrm>
          <a:prstGeom prst="rect">
            <a:avLst/>
          </a:prstGeom>
        </p:spPr>
        <p:txBody>
          <a:bodyPr anchor="b">
            <a:noAutofit/>
          </a:bodyPr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วิสัยทัศน์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  <a:p>
            <a:pPr algn="thaiDist"/>
            <a:r>
              <a:rPr lang="th-TH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	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คณะโบราณคดีเป็นศูนย์กลางการเรียนรู้และสารสนเทศในการศึกษาวิจัยด้านภาษา ศิลปะและวัฒนธรรมเพื่อการอนุรักษ์และพัฒนาอย่างยั่งยืน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976" y="1928802"/>
            <a:ext cx="6858048" cy="3357586"/>
          </a:xfrm>
        </p:spPr>
        <p:txBody>
          <a:bodyPr>
            <a:noAutofit/>
          </a:bodyPr>
          <a:lstStyle/>
          <a:p>
            <a:pPr algn="l"/>
            <a:r>
              <a:rPr lang="th-TH" sz="2800" b="1" dirty="0" smtClean="0">
                <a:latin typeface="TH Niramit AS" pitchFamily="2" charset="-34"/>
                <a:cs typeface="TH Niramit AS" pitchFamily="2" charset="-34"/>
              </a:rPr>
              <a:t>คณะโบราณคดี มีจำนวนนักศึกษาทั้งสิ้น 1,357 คน </a:t>
            </a:r>
            <a:br>
              <a:rPr lang="th-TH" sz="2800" b="1" dirty="0" smtClean="0">
                <a:latin typeface="TH Niramit AS" pitchFamily="2" charset="-34"/>
                <a:cs typeface="TH Niramit AS" pitchFamily="2" charset="-34"/>
              </a:rPr>
            </a:br>
            <a:r>
              <a:rPr lang="th-TH" sz="1800" b="1" dirty="0" smtClean="0">
                <a:latin typeface="TH Niramit AS" pitchFamily="2" charset="-34"/>
                <a:cs typeface="TH Niramit AS" pitchFamily="2" charset="-34"/>
              </a:rPr>
              <a:t>(ข้อมูล</a:t>
            </a:r>
            <a:r>
              <a:rPr lang="th-TH" sz="18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จาก </a:t>
            </a: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H Niramit AS" pitchFamily="2" charset="-34"/>
                <a:cs typeface="TH Niramit AS" pitchFamily="2" charset="-34"/>
              </a:rPr>
              <a:t>www.reg.su.av.th</a:t>
            </a:r>
            <a:r>
              <a:rPr lang="en-US" sz="18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1800" b="1" dirty="0" smtClean="0">
                <a:latin typeface="TH Niramit AS" pitchFamily="2" charset="-34"/>
                <a:cs typeface="TH Niramit AS" pitchFamily="2" charset="-34"/>
              </a:rPr>
              <a:t>ณ วันที่ 31 พ.ค. 54)  </a:t>
            </a:r>
            <a:r>
              <a:rPr lang="th-TH" sz="2800" b="1" dirty="0" smtClean="0">
                <a:latin typeface="TH Niramit AS" pitchFamily="2" charset="-34"/>
                <a:cs typeface="TH Niramit AS" pitchFamily="2" charset="-34"/>
              </a:rPr>
              <a:t>จำแนกเป็น</a:t>
            </a:r>
            <a:br>
              <a:rPr lang="th-TH" sz="2800" b="1" dirty="0" smtClean="0">
                <a:latin typeface="TH Niramit AS" pitchFamily="2" charset="-34"/>
                <a:cs typeface="TH Niramit AS" pitchFamily="2" charset="-34"/>
              </a:rPr>
            </a:br>
            <a:r>
              <a:rPr lang="th-TH" sz="2800" b="1" dirty="0" smtClean="0">
                <a:latin typeface="TH Niramit AS" pitchFamily="2" charset="-34"/>
                <a:cs typeface="TH Niramit AS" pitchFamily="2" charset="-34"/>
              </a:rPr>
              <a:t>	นักศึกษาระดับปริญญาตรี 	จำนวน 975 คน </a:t>
            </a:r>
            <a:br>
              <a:rPr lang="th-TH" sz="2800" b="1" dirty="0" smtClean="0">
                <a:latin typeface="TH Niramit AS" pitchFamily="2" charset="-34"/>
                <a:cs typeface="TH Niramit AS" pitchFamily="2" charset="-34"/>
              </a:rPr>
            </a:br>
            <a:r>
              <a:rPr lang="th-TH" sz="2800" b="1" dirty="0" smtClean="0">
                <a:latin typeface="TH Niramit AS" pitchFamily="2" charset="-34"/>
                <a:cs typeface="TH Niramit AS" pitchFamily="2" charset="-34"/>
              </a:rPr>
              <a:t>	นักศึกษาระดับปริญญาโท 	จำนวน 347 คน </a:t>
            </a:r>
            <a:br>
              <a:rPr lang="th-TH" sz="2800" b="1" dirty="0" smtClean="0">
                <a:latin typeface="TH Niramit AS" pitchFamily="2" charset="-34"/>
                <a:cs typeface="TH Niramit AS" pitchFamily="2" charset="-34"/>
              </a:rPr>
            </a:br>
            <a:r>
              <a:rPr lang="th-TH" sz="2800" b="1" dirty="0"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2800" b="1" dirty="0" smtClean="0">
                <a:latin typeface="TH Niramit AS" pitchFamily="2" charset="-34"/>
                <a:cs typeface="TH Niramit AS" pitchFamily="2" charset="-34"/>
              </a:rPr>
              <a:t>นักศึกษาระดับปริญญาเอก </a:t>
            </a:r>
            <a:r>
              <a:rPr lang="th-TH" sz="2800" b="1" dirty="0" smtClean="0">
                <a:latin typeface="TH Niramit AS" pitchFamily="2" charset="-34"/>
                <a:cs typeface="TH Niramit AS" pitchFamily="2" charset="-34"/>
              </a:rPr>
              <a:t>จำนวน  </a:t>
            </a:r>
            <a:r>
              <a:rPr lang="th-TH" sz="2800" b="1" dirty="0" smtClean="0">
                <a:latin typeface="TH Niramit AS" pitchFamily="2" charset="-34"/>
                <a:cs typeface="TH Niramit AS" pitchFamily="2" charset="-34"/>
              </a:rPr>
              <a:t>35 คน</a:t>
            </a:r>
            <a:endParaRPr lang="th-TH" sz="2800" b="1" dirty="0"/>
          </a:p>
        </p:txBody>
      </p:sp>
      <p:sp>
        <p:nvSpPr>
          <p:cNvPr id="12" name="Rectangle 11"/>
          <p:cNvSpPr/>
          <p:nvPr/>
        </p:nvSpPr>
        <p:spPr>
          <a:xfrm>
            <a:off x="3143240" y="571480"/>
            <a:ext cx="3500462" cy="107157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Niramit AS" pitchFamily="2" charset="-34"/>
                <a:cs typeface="TH Niramit AS" pitchFamily="2" charset="-34"/>
              </a:rPr>
              <a:t>จำนวนนักศึกษา</a:t>
            </a:r>
          </a:p>
          <a:p>
            <a:pPr algn="ctr"/>
            <a:r>
              <a:rPr lang="th-TH" b="1" dirty="0" smtClean="0">
                <a:latin typeface="TH Niramit AS" pitchFamily="2" charset="-34"/>
                <a:cs typeface="TH Niramit AS" pitchFamily="2" charset="-34"/>
              </a:rPr>
              <a:t>ปีการศึกษา 2553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71802" y="285728"/>
            <a:ext cx="3500462" cy="107157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Niramit AS" pitchFamily="2" charset="-34"/>
                <a:cs typeface="TH Niramit AS" pitchFamily="2" charset="-34"/>
              </a:rPr>
              <a:t>จำนวนนักศึกษาปริญญาตรี</a:t>
            </a:r>
            <a:endParaRPr lang="th-TH" sz="1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42976" y="1643050"/>
          <a:ext cx="7643864" cy="432415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840313"/>
                <a:gridCol w="868073"/>
                <a:gridCol w="868073"/>
                <a:gridCol w="868073"/>
                <a:gridCol w="868073"/>
                <a:gridCol w="784159"/>
                <a:gridCol w="773550"/>
                <a:gridCol w="773550"/>
              </a:tblGrid>
              <a:tr h="5000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สาขาวิชา</a:t>
                      </a:r>
                      <a:endParaRPr lang="en-US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จำนวนนักศึกษาระดับปริญญาตรี</a:t>
                      </a:r>
                      <a:endParaRPr lang="en-US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เพศ (คน)</a:t>
                      </a:r>
                      <a:endParaRPr lang="en-US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7512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1</a:t>
                      </a:r>
                      <a:endParaRPr lang="en-US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2</a:t>
                      </a:r>
                      <a:endParaRPr lang="en-US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3</a:t>
                      </a:r>
                      <a:endParaRPr lang="en-US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4</a:t>
                      </a:r>
                      <a:endParaRPr lang="en-US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ตกค้าง</a:t>
                      </a:r>
                      <a:endParaRPr lang="en-US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ชาย</a:t>
                      </a:r>
                      <a:endParaRPr lang="en-US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หญิง</a:t>
                      </a:r>
                      <a:endParaRPr lang="en-US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</a:tr>
              <a:tr h="36254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โบราณคดี             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   </a:t>
                      </a: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              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40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8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35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32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46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101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36254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วิชาประวัติศาสตร์ศิลปะ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    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45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28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40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38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112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36254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มานุษยวิทยา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   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40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28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36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31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30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106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36254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ภาษาไทย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53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46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48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36254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ภาษาตะวันออก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14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5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13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36254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ภาษาอังกฤษ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36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37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5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7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12</a:t>
                      </a: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36254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ภาษาฝรั่งเศส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60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5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34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50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15</a:t>
                      </a: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3625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รวม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274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12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29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r>
                        <a:rPr lang="en-US" sz="1800" b="1">
                          <a:latin typeface="TH Niramit AS" pitchFamily="2" charset="-34"/>
                          <a:cs typeface="TH Niramit AS" pitchFamily="2" charset="-34"/>
                        </a:rPr>
                        <a:t>42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8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20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7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55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</a:tr>
              <a:tr h="362540">
                <a:tc gridSpan="8"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endParaRPr lang="th-TH" sz="18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TH Niramit AS" pitchFamily="2" charset="-34"/>
                          <a:cs typeface="TH Niramit AS" pitchFamily="2" charset="-34"/>
                        </a:rPr>
                        <a:t>รวม</a:t>
                      </a: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จำนวนนักศึกษาทุกชั้นปี 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975 </a:t>
                      </a: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คน เป็นชาย 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220</a:t>
                      </a: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 คน  เป็นหญิง </a:t>
                      </a:r>
                      <a:r>
                        <a:rPr lang="en-US" sz="1800" b="1" dirty="0">
                          <a:latin typeface="TH Niramit AS" pitchFamily="2" charset="-34"/>
                          <a:cs typeface="TH Niramit AS" pitchFamily="2" charset="-34"/>
                        </a:rPr>
                        <a:t>755</a:t>
                      </a: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 คน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28730" y="1500174"/>
          <a:ext cx="7072360" cy="462076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071701"/>
                <a:gridCol w="461705"/>
                <a:gridCol w="738842"/>
                <a:gridCol w="738842"/>
                <a:gridCol w="738842"/>
                <a:gridCol w="738842"/>
                <a:gridCol w="584507"/>
                <a:gridCol w="521295"/>
                <a:gridCol w="477784"/>
              </a:tblGrid>
              <a:tr h="13021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สาขาวิชา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จำนวนนักศึกษาระดับปริญญาโท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เพศ (คน)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3021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1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2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ตกค้าง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ชาย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หญิง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</a:tr>
              <a:tr h="13021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ก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ข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ก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ข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ก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ข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53755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1. โบราณคดีสมัยก่อนประวัติศาสตร์               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7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</a:tr>
              <a:tr h="449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2. โบราณคดีสมัยประวัติศาสตร์          </a:t>
                      </a: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-ปกติ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พิเศษ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12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12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20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5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8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17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21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12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31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14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</a:tr>
              <a:tr h="449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3. ประวัติศาสตร์</a:t>
                      </a: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ศิลปะ</a:t>
                      </a:r>
                      <a:r>
                        <a:rPr lang="en-US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                    </a:t>
                      </a:r>
                      <a:r>
                        <a:rPr lang="en-US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ปกติ</a:t>
                      </a:r>
                      <a:endParaRPr lang="en-US" sz="16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พิเศษ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7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26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8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5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17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13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18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10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25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</a:tr>
              <a:tr h="149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4. มานุษยวิทยา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7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</a:tr>
              <a:tr h="149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H Niramit AS" pitchFamily="2" charset="-34"/>
                          <a:cs typeface="TH Niramit AS" pitchFamily="2" charset="-34"/>
                        </a:rPr>
                        <a:t>5.</a:t>
                      </a: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 ภาษาสันสกฤต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5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14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</a:tr>
              <a:tr h="149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6. เขมรศึกษา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</a:tr>
              <a:tr h="149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7. จารึกภาษาไทย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</a:tr>
              <a:tr h="149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8. จารึกษาตะวันออก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143108" y="285728"/>
            <a:ext cx="5643602" cy="107157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Niramit AS" pitchFamily="2" charset="-34"/>
                <a:cs typeface="TH Niramit AS" pitchFamily="2" charset="-34"/>
              </a:rPr>
              <a:t>จำนวนนักศึกษาปริญญาโท</a:t>
            </a:r>
            <a:br>
              <a:rPr lang="th-TH" b="1" dirty="0" smtClean="0">
                <a:latin typeface="TH Niramit AS" pitchFamily="2" charset="-34"/>
                <a:cs typeface="TH Niramit AS" pitchFamily="2" charset="-34"/>
              </a:rPr>
            </a:br>
            <a:r>
              <a:rPr lang="th-TH" sz="1800" b="1" dirty="0" smtClean="0">
                <a:latin typeface="TH Niramit AS" pitchFamily="2" charset="-34"/>
                <a:cs typeface="TH Niramit AS" pitchFamily="2" charset="-34"/>
              </a:rPr>
              <a:t>จำแนกตาม สาขาวิชา  ลักษณะโครงการ และแผนการศึกษา</a:t>
            </a:r>
            <a:endParaRPr lang="th-TH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4414" y="1500174"/>
          <a:ext cx="7572429" cy="514552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677352"/>
                <a:gridCol w="544285"/>
                <a:gridCol w="870992"/>
                <a:gridCol w="870992"/>
                <a:gridCol w="870992"/>
                <a:gridCol w="870992"/>
                <a:gridCol w="689051"/>
                <a:gridCol w="614533"/>
                <a:gridCol w="563240"/>
              </a:tblGrid>
              <a:tr h="26488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สาขาวิชา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จำนวนนักศึกษาระดับปริญญาโท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เพศ (คน)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6488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1</a:t>
                      </a:r>
                      <a:endParaRPr lang="en-US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2</a:t>
                      </a:r>
                      <a:endParaRPr lang="en-US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ตกค้าง</a:t>
                      </a:r>
                      <a:endParaRPr lang="en-US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ชาย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หญิง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</a:tr>
              <a:tr h="26488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ก</a:t>
                      </a:r>
                      <a:endParaRPr lang="en-US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ข</a:t>
                      </a:r>
                      <a:endParaRPr lang="en-US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ก</a:t>
                      </a:r>
                      <a:endParaRPr lang="en-US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ข</a:t>
                      </a:r>
                      <a:endParaRPr lang="en-US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ก</a:t>
                      </a:r>
                      <a:endParaRPr lang="en-US" sz="1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ข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913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10. ภาษาและการสื่อสารระหว่างวัฒนธรรม    </a:t>
                      </a:r>
                      <a:endParaRPr lang="th-TH" sz="16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 พิเศษ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19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8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23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</a:tr>
              <a:tr h="913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11. ภาษาฝรั่งเศสเพื่อการท่องเที่ยวเชิงวัฒนธรรม 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 </a:t>
                      </a: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 พิเศษ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5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</a:tr>
              <a:tr h="913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12. การจัดการทรัพยากรวัฒนธรรม              </a:t>
                      </a: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 ปกติ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 พิเศษ                            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35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19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21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14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13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10</a:t>
                      </a:r>
                      <a:endParaRPr lang="en-US" sz="16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latin typeface="TH Niramit AS" pitchFamily="2" charset="-34"/>
                          <a:cs typeface="TH Niramit AS" pitchFamily="2" charset="-34"/>
                        </a:rPr>
                        <a:t>26</a:t>
                      </a:r>
                      <a:endParaRPr lang="en-US" sz="16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23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45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</a:tr>
              <a:tr h="60923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ปกติ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                     </a:t>
                      </a: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   </a:t>
                      </a:r>
                      <a:r>
                        <a:rPr lang="en-US" sz="16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พิเศษ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26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35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H Niramit AS" pitchFamily="2" charset="-34"/>
                          <a:cs typeface="TH Niramit AS" pitchFamily="2" charset="-34"/>
                        </a:rPr>
                        <a:t>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H Niramit AS" pitchFamily="2" charset="-34"/>
                          <a:cs typeface="TH Niramit AS" pitchFamily="2" charset="-34"/>
                        </a:rPr>
                        <a:t>26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49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21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H Niramit AS" pitchFamily="2" charset="-34"/>
                          <a:cs typeface="TH Niramit AS" pitchFamily="2" charset="-34"/>
                        </a:rPr>
                        <a:t>11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H Niramit AS" pitchFamily="2" charset="-34"/>
                          <a:cs typeface="TH Niramit AS" pitchFamily="2" charset="-34"/>
                        </a:rPr>
                        <a:t>24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63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24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19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44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78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62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95</a:t>
                      </a:r>
                      <a:endParaRPr lang="en-US" sz="16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112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</a:tr>
              <a:tr h="304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รวม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61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31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70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35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87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63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140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207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 anchor="ctr"/>
                </a:tc>
              </a:tr>
              <a:tr h="264882">
                <a:tc gridSpan="9"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endParaRPr lang="th-TH" sz="1600" b="1" dirty="0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latin typeface="TH Niramit AS" pitchFamily="2" charset="-34"/>
                          <a:cs typeface="TH Niramit AS" pitchFamily="2" charset="-34"/>
                        </a:rPr>
                        <a:t>รวม</a:t>
                      </a: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จำนวนนักศึกษาทุกชั้นปี  347 คน เป็นชาย 140 คน เป็นหญิง 207 คน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44263" marR="44263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928794" y="214290"/>
            <a:ext cx="5643602" cy="107157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Niramit AS" pitchFamily="2" charset="-34"/>
                <a:cs typeface="TH Niramit AS" pitchFamily="2" charset="-34"/>
              </a:rPr>
              <a:t>จำนวนนักศึกษาปริญญาโท</a:t>
            </a:r>
            <a:br>
              <a:rPr lang="th-TH" b="1" dirty="0" smtClean="0">
                <a:latin typeface="TH Niramit AS" pitchFamily="2" charset="-34"/>
                <a:cs typeface="TH Niramit AS" pitchFamily="2" charset="-34"/>
              </a:rPr>
            </a:br>
            <a:r>
              <a:rPr lang="th-TH" sz="1800" b="1" dirty="0" smtClean="0">
                <a:latin typeface="TH Niramit AS" pitchFamily="2" charset="-34"/>
                <a:cs typeface="TH Niramit AS" pitchFamily="2" charset="-34"/>
              </a:rPr>
              <a:t>จำแนกตาม สาขาวิชา  ลักษณะโครงการ และแผนการศึกษา</a:t>
            </a:r>
            <a:endParaRPr lang="th-TH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42973" y="1571612"/>
          <a:ext cx="7143803" cy="436470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428763"/>
                <a:gridCol w="450987"/>
                <a:gridCol w="358731"/>
                <a:gridCol w="358731"/>
                <a:gridCol w="358731"/>
                <a:gridCol w="358731"/>
                <a:gridCol w="358731"/>
                <a:gridCol w="358731"/>
                <a:gridCol w="358731"/>
                <a:gridCol w="358731"/>
                <a:gridCol w="358731"/>
                <a:gridCol w="446422"/>
                <a:gridCol w="343584"/>
                <a:gridCol w="624269"/>
                <a:gridCol w="621199"/>
              </a:tblGrid>
              <a:tr h="32734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สาขาวิชา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gridSpan="1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จำนวนนักศึกษาระดับปริญญาเอก</a:t>
                      </a:r>
                      <a:endParaRPr lang="en-US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เพศ (คน)</a:t>
                      </a:r>
                      <a:endParaRPr lang="en-US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50898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1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2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3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4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</a:t>
                      </a:r>
                      <a:r>
                        <a:rPr lang="en-US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 5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spc="-5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ชั้นปีที่ 6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ชาย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หญิง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anchor="ctr"/>
                </a:tc>
              </a:tr>
              <a:tr h="688362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endParaRPr lang="en-US" sz="1600" b="1" dirty="0">
                        <a:latin typeface="TH Niramit AS" pitchFamily="2" charset="-34"/>
                        <a:ea typeface="Batang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ก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ข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ก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ข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ก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ข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ก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ข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ก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ข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ก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Niramit AS" pitchFamily="2" charset="-34"/>
                          <a:cs typeface="TH Niramit AS" pitchFamily="2" charset="-34"/>
                        </a:rPr>
                        <a:t>แผน  ข</a:t>
                      </a:r>
                      <a:endParaRPr lang="en-US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h-TH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Niramit AS" pitchFamily="2" charset="-34"/>
                        <a:ea typeface="Batang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h-TH" sz="1600" b="1" dirty="0">
                        <a:latin typeface="TH Niramit AS" pitchFamily="2" charset="-34"/>
                        <a:ea typeface="Batang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32734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1. ภาษาสันสกฤต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7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7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3273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2. ภาษาเขมร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65468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3.โบราณคดีสมัยประวัติศาสตร์               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 dirty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b="1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8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65468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4. </a:t>
                      </a:r>
                      <a:r>
                        <a:rPr lang="th-TH" sz="1600" b="1" spc="-60" dirty="0">
                          <a:latin typeface="TH Niramit AS" pitchFamily="2" charset="-34"/>
                          <a:cs typeface="TH Niramit AS" pitchFamily="2" charset="-34"/>
                        </a:rPr>
                        <a:t>ประวัติศาสตร์ศิลปะ ไทย</a:t>
                      </a:r>
                      <a:r>
                        <a:rPr lang="th-TH" sz="1600" b="1" dirty="0">
                          <a:latin typeface="TH Niramit AS" pitchFamily="2" charset="-34"/>
                          <a:cs typeface="TH Niramit AS" pitchFamily="2" charset="-34"/>
                        </a:rPr>
                        <a:t>                       </a:t>
                      </a:r>
                      <a:endParaRPr lang="en-US" sz="16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3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327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รวม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13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4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9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9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6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2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TH Niramit AS" pitchFamily="2" charset="-34"/>
                          <a:cs typeface="TH Niramit AS" pitchFamily="2" charset="-34"/>
                        </a:rPr>
                        <a:t>1</a:t>
                      </a:r>
                      <a:endParaRPr lang="en-US" sz="1800" b="1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-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18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17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</a:tr>
              <a:tr h="327340">
                <a:tc gridSpan="15"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endParaRPr lang="th-TH" sz="1800" b="1" smtClean="0">
                        <a:latin typeface="TH Niramit AS" pitchFamily="2" charset="-34"/>
                        <a:cs typeface="TH Niramit AS" pitchFamily="2" charset="-34"/>
                      </a:endParaRPr>
                    </a:p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1800" b="1" smtClean="0">
                          <a:latin typeface="TH Niramit AS" pitchFamily="2" charset="-34"/>
                          <a:cs typeface="TH Niramit AS" pitchFamily="2" charset="-34"/>
                        </a:rPr>
                        <a:t>รวม</a:t>
                      </a:r>
                      <a:r>
                        <a:rPr lang="th-TH" sz="1800" b="1" dirty="0">
                          <a:latin typeface="TH Niramit AS" pitchFamily="2" charset="-34"/>
                          <a:cs typeface="TH Niramit AS" pitchFamily="2" charset="-34"/>
                        </a:rPr>
                        <a:t>จำนวนนักศึกษาทุกชั้นปี  35 คน เป็นชาย 18 คน เป็นหญิง 17 คน</a:t>
                      </a:r>
                      <a:endParaRPr lang="en-US" sz="1800" b="1" dirty="0">
                        <a:latin typeface="TH Niramit AS" pitchFamily="2" charset="-34"/>
                        <a:ea typeface="Times New Roman"/>
                        <a:cs typeface="TH Niramit AS" pitchFamily="2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000364" y="285728"/>
            <a:ext cx="3500462" cy="107157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TH Niramit AS" pitchFamily="2" charset="-34"/>
                <a:cs typeface="TH Niramit AS" pitchFamily="2" charset="-34"/>
              </a:rPr>
              <a:t>จำนวนนักศึกษาปริญญาเอก</a:t>
            </a:r>
            <a:endParaRPr lang="th-TH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852" y="1357298"/>
            <a:ext cx="6858048" cy="5214974"/>
          </a:xfrm>
        </p:spPr>
        <p:txBody>
          <a:bodyPr>
            <a:noAutofit/>
          </a:bodyPr>
          <a:lstStyle/>
          <a:p>
            <a:pPr algn="l"/>
            <a:r>
              <a:rPr lang="th-TH" sz="2200" b="1" dirty="0" smtClean="0">
                <a:solidFill>
                  <a:srgbClr val="002060"/>
                </a:solidFill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2200" b="1" dirty="0" smtClean="0">
                <a:solidFill>
                  <a:srgbClr val="002060"/>
                </a:solidFill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 smtClean="0">
                <a:solidFill>
                  <a:srgbClr val="002060"/>
                </a:solidFill>
                <a:latin typeface="TH Niramit AS" pitchFamily="2" charset="-34"/>
                <a:cs typeface="TH Niramit AS" pitchFamily="2" charset="-34"/>
              </a:rPr>
              <a:t> 	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มี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จำนวนบุคลากรรวม 110 คน จำแนก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เป็น</a:t>
            </a:r>
            <a:b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	สาย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วิชาการ (อาจารย์) 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	82 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คน 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	สาย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สนับสนุน 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	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28 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คน 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คณาจารย์</a:t>
            </a:r>
            <a:b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ข้าราชการ 			33 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คน 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พนักงานในสถาบันอุดมศึกษา	39 คน </a:t>
            </a:r>
            <a:b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	ลูกจ้าง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ชั่วคราว 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	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10 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คน</a:t>
            </a:r>
            <a:b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บุคลากร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สาย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สนับสนุน</a:t>
            </a:r>
            <a:b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	ข้าราชการ 			 7 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คน 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พนักงานในสถาบันอุดมศึกษา	</a:t>
            </a:r>
            <a:r>
              <a:rPr lang="en-US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10 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คน </a:t>
            </a:r>
            <a:b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ลูกจ้างประจำ 		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6 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คน 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	ลูกจ้าง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ชั่วคราว 5 คน </a:t>
            </a:r>
            <a:b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(</a:t>
            </a:r>
            <a:r>
              <a:rPr lang="th-TH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ข้อมูล ณ วันที่ 31 พฤษภาคม </a:t>
            </a:r>
            <a:r>
              <a:rPr lang="th-TH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2554)</a:t>
            </a:r>
            <a:r>
              <a:rPr lang="en-US" sz="2200" dirty="0">
                <a:solidFill>
                  <a:srgbClr val="002060"/>
                </a:solidFill>
                <a:latin typeface="TH Niramit AS" pitchFamily="2" charset="-34"/>
                <a:cs typeface="TH Niramit AS" pitchFamily="2" charset="-34"/>
              </a:rPr>
              <a:t/>
            </a:r>
            <a:br>
              <a:rPr lang="en-US" sz="2200" dirty="0">
                <a:solidFill>
                  <a:srgbClr val="002060"/>
                </a:solidFill>
                <a:latin typeface="TH Niramit AS" pitchFamily="2" charset="-34"/>
                <a:cs typeface="TH Niramit AS" pitchFamily="2" charset="-34"/>
              </a:rPr>
            </a:br>
            <a:endParaRPr lang="th-TH" sz="2200" dirty="0">
              <a:solidFill>
                <a:srgbClr val="00206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57422" y="357166"/>
            <a:ext cx="4572032" cy="107157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จำนวนบุคลากรคณะโบราณคดี </a:t>
            </a:r>
            <a:b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ประจำปีการศึกษา 2553</a:t>
            </a:r>
            <a:endParaRPr lang="th-TH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101</TotalTime>
  <Words>645</Words>
  <Application>Microsoft Office PowerPoint</Application>
  <PresentationFormat>On-screen Show (4:3)</PresentationFormat>
  <Paragraphs>448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Trek</vt:lpstr>
      <vt:lpstr>คณะโบราณคดี   มหาวิทยาลัยศิลปากร</vt:lpstr>
      <vt:lpstr>ปรัชญา “ศึกษามนุษย์ ขุดค้นก้าวหน้า ภาษาเชี่ยวชาญ  สืบสานศิลปวัฒนธรรม”</vt:lpstr>
      <vt:lpstr>คณะโบราณคดี มีจำนวนนักศึกษาทั้งสิ้น 1,357 คน  (ข้อมูลจาก www.reg.su.av.th ณ วันที่ 31 พ.ค. 54)  จำแนกเป็น  นักศึกษาระดับปริญญาตรี  จำนวน 975 คน   นักศึกษาระดับปริญญาโท  จำนวน 347 คน   นักศึกษาระดับปริญญาเอก จำนวน  35 คน</vt:lpstr>
      <vt:lpstr>Slide 4</vt:lpstr>
      <vt:lpstr>Slide 5</vt:lpstr>
      <vt:lpstr>Slide 6</vt:lpstr>
      <vt:lpstr>Slide 7</vt:lpstr>
      <vt:lpstr>   มีจำนวนบุคลากรรวม 110 คน จำแนกเป็น   สายวิชาการ (อาจารย์)   82 คน    สายสนับสนุน   28 คน  คณาจารย์   ข้าราชการ    33 คน    พนักงานในสถาบันอุดมศึกษา 39 คน    ลูกจ้างชั่วคราว   10 คน บุคลากรสายสนับสนุน   ข้าราชการ     7 คน    พนักงานในสถาบันอุดมศึกษา 10 คน    ลูกจ้างประจำ    6 คน    ลูกจ้างชั่วคราว 5 คน  (ข้อมูล ณ วันที่ 31 พฤษภาคม 2554) </vt:lpstr>
    </vt:vector>
  </TitlesOfParts>
  <Company>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คณะโบราณคดี   มหาวิทยาลัยศิลปากร</dc:title>
  <dc:creator>archaeology</dc:creator>
  <cp:lastModifiedBy>acer</cp:lastModifiedBy>
  <cp:revision>37</cp:revision>
  <dcterms:created xsi:type="dcterms:W3CDTF">2011-06-22T09:00:56Z</dcterms:created>
  <dcterms:modified xsi:type="dcterms:W3CDTF">2011-06-22T10:46:36Z</dcterms:modified>
</cp:coreProperties>
</file>